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ink/ink4.xml" ContentType="application/inkml+xml"/>
  <Override PartName="/ppt/notesSlides/notesSlide18.xml" ContentType="application/vnd.openxmlformats-officedocument.presentationml.notesSlide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6" r:id="rId3"/>
  </p:sldMasterIdLst>
  <p:notesMasterIdLst>
    <p:notesMasterId r:id="rId27"/>
  </p:notesMasterIdLst>
  <p:sldIdLst>
    <p:sldId id="3228" r:id="rId4"/>
    <p:sldId id="270" r:id="rId5"/>
    <p:sldId id="293" r:id="rId6"/>
    <p:sldId id="3231" r:id="rId7"/>
    <p:sldId id="3232" r:id="rId8"/>
    <p:sldId id="549" r:id="rId9"/>
    <p:sldId id="3233" r:id="rId10"/>
    <p:sldId id="3235" r:id="rId11"/>
    <p:sldId id="550" r:id="rId12"/>
    <p:sldId id="3236" r:id="rId13"/>
    <p:sldId id="3237" r:id="rId14"/>
    <p:sldId id="3238" r:id="rId15"/>
    <p:sldId id="3239" r:id="rId16"/>
    <p:sldId id="551" r:id="rId17"/>
    <p:sldId id="3241" r:id="rId18"/>
    <p:sldId id="3242" r:id="rId19"/>
    <p:sldId id="3244" r:id="rId20"/>
    <p:sldId id="3245" r:id="rId21"/>
    <p:sldId id="3246" r:id="rId22"/>
    <p:sldId id="3243" r:id="rId23"/>
    <p:sldId id="548" r:id="rId24"/>
    <p:sldId id="3240" r:id="rId25"/>
    <p:sldId id="55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338" autoAdjust="0"/>
    <p:restoredTop sz="94660"/>
  </p:normalViewPr>
  <p:slideViewPr>
    <p:cSldViewPr snapToGrid="0" showGuides="1">
      <p:cViewPr varScale="1">
        <p:scale>
          <a:sx n="132" d="100"/>
          <a:sy n="132" d="100"/>
        </p:scale>
        <p:origin x="64" y="160"/>
      </p:cViewPr>
      <p:guideLst>
        <p:guide orient="horz" pos="205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9:26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0,'1361'0,"-1342"0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9:33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0,'2283'0,"-2261"0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0:30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0,'2904'0,"-2881"0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0:33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0,'5937'0,"-5915"0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0:36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0,'2430'0,"-2402"0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0:41.8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0,'2438'0,"-2416"0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0:57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0,'1940'0,"-1924"0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1:08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0,'2529'0,"-2505"0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41:09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0,'2272'0,"-2245"0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8:23.38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1 1,'2'2,"5"5,2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9:18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0,'5547'0,"-5525"0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20:39:20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0,'5827'0,"-5810"0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82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03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605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0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775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891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796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89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89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68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56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58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4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47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6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customXml" Target="../ink/ink11.xml"/><Relationship Id="rId3" Type="http://schemas.openxmlformats.org/officeDocument/2006/relationships/image" Target="../media/image7.png"/><Relationship Id="rId7" Type="http://schemas.openxmlformats.org/officeDocument/2006/relationships/customXml" Target="../ink/ink8.xml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80.png"/><Relationship Id="rId4" Type="http://schemas.openxmlformats.org/officeDocument/2006/relationships/image" Target="../media/image25.png"/><Relationship Id="rId9" Type="http://schemas.openxmlformats.org/officeDocument/2006/relationships/customXml" Target="../ink/ink9.xml"/><Relationship Id="rId1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6.xml"/><Relationship Id="rId1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customXml" Target="../ink/ink13.xml"/><Relationship Id="rId12" Type="http://schemas.openxmlformats.org/officeDocument/2006/relationships/image" Target="../media/image34.png"/><Relationship Id="rId17" Type="http://schemas.openxmlformats.org/officeDocument/2006/relationships/customXml" Target="../ink/ink18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customXml" Target="../ink/ink15.xml"/><Relationship Id="rId5" Type="http://schemas.openxmlformats.org/officeDocument/2006/relationships/image" Target="../media/image26.png"/><Relationship Id="rId15" Type="http://schemas.openxmlformats.org/officeDocument/2006/relationships/customXml" Target="../ink/ink17.xml"/><Relationship Id="rId10" Type="http://schemas.openxmlformats.org/officeDocument/2006/relationships/image" Target="../media/image33.png"/><Relationship Id="rId19" Type="http://schemas.openxmlformats.org/officeDocument/2006/relationships/customXml" Target="../ink/ink19.xml"/><Relationship Id="rId4" Type="http://schemas.openxmlformats.org/officeDocument/2006/relationships/customXml" Target="../ink/ink12.xml"/><Relationship Id="rId9" Type="http://schemas.openxmlformats.org/officeDocument/2006/relationships/customXml" Target="../ink/ink14.xml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546579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702030404030204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10283" y="3004197"/>
            <a:ext cx="686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en-US" altLang="zh-CN" sz="54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PolarDB</a:t>
            </a:r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 云工开物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685116" y="5187177"/>
            <a:ext cx="3028952" cy="1211610"/>
            <a:chOff x="4685450" y="4860223"/>
            <a:chExt cx="3028952" cy="1211610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9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4907001" y="4860223"/>
              <a:ext cx="2559961" cy="40503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汇报人：计科</a:t>
              </a:r>
              <a:r>
                <a:rPr lang="en-US" altLang="zh-CN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2204</a:t>
              </a:r>
              <a:r>
                <a:rPr lang="zh-CN" altLang="en-US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刘旭</a:t>
              </a: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685450" y="5410328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90204"/>
                  <a:ea typeface="微软雅黑" panose="020B0503020204020204" pitchFamily="34" charset="-122"/>
                </a:rPr>
                <a:t> 2024 / 4 / 30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B1F68F-ADCE-73FA-6F40-D5442514A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209" y="190264"/>
            <a:ext cx="1895686" cy="5358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 err="1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PolarDB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A1FE60-00C4-BD48-E65A-F3BABAC263ED}"/>
              </a:ext>
            </a:extLst>
          </p:cNvPr>
          <p:cNvSpPr txBox="1"/>
          <p:nvPr/>
        </p:nvSpPr>
        <p:spPr>
          <a:xfrm>
            <a:off x="1473390" y="1236629"/>
            <a:ext cx="902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一款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高性价比</a:t>
            </a:r>
            <a:r>
              <a:rPr lang="zh-CN" altLang="zh-CN" sz="3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云原生</a:t>
            </a:r>
            <a:r>
              <a:rPr lang="zh-CN" altLang="zh-CN" sz="3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HTAP</a:t>
            </a:r>
            <a:r>
              <a:rPr lang="zh-CN" altLang="zh-CN" sz="3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关系型</a:t>
            </a:r>
            <a:r>
              <a:rPr lang="zh-CN" altLang="zh-CN" sz="3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13D5BA-1185-7BC6-537E-BDAE04311878}"/>
              </a:ext>
            </a:extLst>
          </p:cNvPr>
          <p:cNvSpPr txBox="1"/>
          <p:nvPr/>
        </p:nvSpPr>
        <p:spPr>
          <a:xfrm>
            <a:off x="851338" y="2253343"/>
            <a:ext cx="264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三大核心能力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6C2F7-D007-1144-5232-FA1FC3ABEC07}"/>
              </a:ext>
            </a:extLst>
          </p:cNvPr>
          <p:cNvSpPr txBox="1"/>
          <p:nvPr/>
        </p:nvSpPr>
        <p:spPr>
          <a:xfrm>
            <a:off x="851338" y="3926390"/>
            <a:ext cx="324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十三大产品特性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416C4-D181-E9D6-FDA1-D6B365EB1354}"/>
              </a:ext>
            </a:extLst>
          </p:cNvPr>
          <p:cNvSpPr txBox="1"/>
          <p:nvPr/>
        </p:nvSpPr>
        <p:spPr>
          <a:xfrm>
            <a:off x="1338942" y="3160677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高弹性、高性能、高可靠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B13F99-CED9-246C-4EE1-CC159004CD62}"/>
              </a:ext>
            </a:extLst>
          </p:cNvPr>
          <p:cNvSpPr txBox="1"/>
          <p:nvPr/>
        </p:nvSpPr>
        <p:spPr>
          <a:xfrm>
            <a:off x="1338942" y="4801819"/>
            <a:ext cx="760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弹性变配、读写分离、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分布式查询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闪回操作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614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 err="1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PolarDB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340C3A-ADAA-C618-39C3-7019A758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1" y="28130"/>
            <a:ext cx="12107778" cy="65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13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 err="1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PolarDB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A1FE60-00C4-BD48-E65A-F3BABAC263ED}"/>
              </a:ext>
            </a:extLst>
          </p:cNvPr>
          <p:cNvSpPr txBox="1"/>
          <p:nvPr/>
        </p:nvSpPr>
        <p:spPr>
          <a:xfrm>
            <a:off x="2901113" y="2644170"/>
            <a:ext cx="6236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一款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高性价比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云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原生 </a:t>
            </a:r>
            <a:r>
              <a:rPr lang="en-US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HTAP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关系型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249AEE-6F82-E42E-86E3-49D97A67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207" y="48951"/>
            <a:ext cx="12127318" cy="64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1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 err="1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PolarDB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A1FE60-00C4-BD48-E65A-F3BABAC263ED}"/>
              </a:ext>
            </a:extLst>
          </p:cNvPr>
          <p:cNvSpPr txBox="1"/>
          <p:nvPr/>
        </p:nvSpPr>
        <p:spPr>
          <a:xfrm>
            <a:off x="2901113" y="2644170"/>
            <a:ext cx="6236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一款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高性价比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云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原生 </a:t>
            </a:r>
            <a:r>
              <a:rPr lang="en-US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HTAP</a:t>
            </a:r>
            <a:r>
              <a:rPr lang="zh-CN" altLang="zh-CN" sz="4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关系型</a:t>
            </a:r>
            <a:r>
              <a:rPr lang="zh-CN" altLang="zh-CN" sz="4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A8ED9-DCB1-18F5-10F9-41880637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" y="0"/>
            <a:ext cx="12034507" cy="67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71438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Arial" panose="020B0604020202090204"/>
                <a:ea typeface="微软雅黑" panose="020B0503020204020204" pitchFamily="34" charset="-122"/>
              </a:rPr>
              <a:t>Billing Methods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C6A74AD-D833-A89C-17E5-926B927ED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60969"/>
            <a:ext cx="5968059" cy="2418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132911-CB6B-8B7F-991A-AF2138ED0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059" y="83226"/>
            <a:ext cx="6119390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80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A29A85-D31A-06CF-4410-7FFAFC43D367}"/>
              </a:ext>
            </a:extLst>
          </p:cNvPr>
          <p:cNvSpPr txBox="1"/>
          <p:nvPr/>
        </p:nvSpPr>
        <p:spPr>
          <a:xfrm>
            <a:off x="965200" y="1315440"/>
            <a:ext cx="506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云工开物对学生提供什么？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6AFABD-DA18-26D5-9542-3298F64E01CD}"/>
              </a:ext>
            </a:extLst>
          </p:cNvPr>
          <p:cNvSpPr txBox="1"/>
          <p:nvPr/>
        </p:nvSpPr>
        <p:spPr>
          <a:xfrm>
            <a:off x="929104" y="2139858"/>
            <a:ext cx="887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每位学生经学信网认证后，可领取</a:t>
            </a:r>
            <a:r>
              <a:rPr lang="en-US" altLang="zh-CN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元无门槛优惠券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，用于使用阿里云的云产品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AE816D-6E17-D466-C271-944266CDA0A4}"/>
              </a:ext>
            </a:extLst>
          </p:cNvPr>
          <p:cNvSpPr txBox="1"/>
          <p:nvPr/>
        </p:nvSpPr>
        <p:spPr>
          <a:xfrm>
            <a:off x="851338" y="4178435"/>
            <a:ext cx="887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合作院校的每位学生经认证后，可以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三折优惠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购买阿里云产品（可与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元优惠券叠加）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331357-8581-6246-AB06-A2C2E12B7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299" y="2693213"/>
            <a:ext cx="4464243" cy="14715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04A694-835E-AFD8-9EA2-20D4979AD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999" y="4735060"/>
            <a:ext cx="4570681" cy="17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4A29A85-D31A-06CF-4410-7FFAFC43D367}"/>
              </a:ext>
            </a:extLst>
          </p:cNvPr>
          <p:cNvSpPr txBox="1"/>
          <p:nvPr/>
        </p:nvSpPr>
        <p:spPr>
          <a:xfrm>
            <a:off x="965200" y="1031215"/>
            <a:ext cx="506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云工开物对学生提供什么？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6AFABD-DA18-26D5-9542-3298F64E01CD}"/>
              </a:ext>
            </a:extLst>
          </p:cNvPr>
          <p:cNvSpPr txBox="1"/>
          <p:nvPr/>
        </p:nvSpPr>
        <p:spPr>
          <a:xfrm>
            <a:off x="1052285" y="1684974"/>
            <a:ext cx="887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为学生提供</a:t>
            </a:r>
            <a:r>
              <a:rPr lang="en-US" altLang="zh-CN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1340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门技术栈学习课程</a:t>
            </a:r>
            <a:endParaRPr lang="zh-CN" altLang="en-US" sz="2400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0601D8-BB21-4CAE-A954-A4EB6947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71" y="2209290"/>
            <a:ext cx="8382210" cy="42561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250855-728A-7B61-C9EB-230C71012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913" y="691099"/>
            <a:ext cx="2131078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08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76AFABD-DA18-26D5-9542-3298F64E01CD}"/>
              </a:ext>
            </a:extLst>
          </p:cNvPr>
          <p:cNvSpPr txBox="1"/>
          <p:nvPr/>
        </p:nvSpPr>
        <p:spPr>
          <a:xfrm>
            <a:off x="617338" y="1750635"/>
            <a:ext cx="887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为学生提供打造不同的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训练营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资深算法总监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029A4F-B431-409C-8DA8-D66337CC0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2" y="2902255"/>
            <a:ext cx="12192000" cy="28672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9C4B39-36C3-CEC6-297E-C273475FB641}"/>
              </a:ext>
            </a:extLst>
          </p:cNvPr>
          <p:cNvSpPr txBox="1"/>
          <p:nvPr/>
        </p:nvSpPr>
        <p:spPr>
          <a:xfrm>
            <a:off x="965200" y="1031215"/>
            <a:ext cx="506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云工开物对学生提供什么？</a:t>
            </a:r>
          </a:p>
        </p:txBody>
      </p:sp>
    </p:spTree>
    <p:extLst>
      <p:ext uri="{BB962C8B-B14F-4D97-AF65-F5344CB8AC3E}">
        <p14:creationId xmlns:p14="http://schemas.microsoft.com/office/powerpoint/2010/main" val="1146024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76AFABD-DA18-26D5-9542-3298F64E01CD}"/>
              </a:ext>
            </a:extLst>
          </p:cNvPr>
          <p:cNvSpPr txBox="1"/>
          <p:nvPr/>
        </p:nvSpPr>
        <p:spPr>
          <a:xfrm>
            <a:off x="617338" y="1750635"/>
            <a:ext cx="887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为学生合理地</a:t>
            </a:r>
            <a:r>
              <a:rPr lang="zh-CN" altLang="en-US" sz="32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规划学习路线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9C4B39-36C3-CEC6-297E-C273475FB641}"/>
              </a:ext>
            </a:extLst>
          </p:cNvPr>
          <p:cNvSpPr txBox="1"/>
          <p:nvPr/>
        </p:nvSpPr>
        <p:spPr>
          <a:xfrm>
            <a:off x="965200" y="1031215"/>
            <a:ext cx="506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云工开物对学生提供什么？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6FCAB-3AD0-09AA-D3BE-A386AED3B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168" y="2335410"/>
            <a:ext cx="9257915" cy="44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0851" y="964573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242" y="1134978"/>
            <a:ext cx="3140347" cy="1228795"/>
            <a:chOff x="5576876" y="540040"/>
            <a:chExt cx="3140347" cy="1228795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76876" y="977361"/>
              <a:ext cx="29995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传统</a:t>
              </a: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IT VS </a:t>
              </a: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云计算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76876" y="1461058"/>
              <a:ext cx="3140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TRADITIONAL VERSUS CLOUD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084" y="1134978"/>
            <a:ext cx="4035079" cy="1228795"/>
            <a:chOff x="8704421" y="540040"/>
            <a:chExt cx="4035079" cy="1228795"/>
          </a:xfrm>
        </p:grpSpPr>
        <p:sp>
          <p:nvSpPr>
            <p:cNvPr id="22" name="文本框 21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97403">
                        <a:srgbClr val="5C307D">
                          <a:alpha val="0"/>
                        </a:srgbClr>
                      </a:gs>
                      <a:gs pos="97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97403">
                      <a:srgbClr val="5C307D">
                        <a:alpha val="0"/>
                      </a:srgbClr>
                    </a:gs>
                    <a:gs pos="97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4421" y="977361"/>
              <a:ext cx="4035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传统数据库 </a:t>
              </a: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VS </a:t>
              </a: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云数据库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704421" y="1461058"/>
              <a:ext cx="3140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TRADITIONAL VERSUS CLOUD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85242" y="2876334"/>
            <a:ext cx="1669047" cy="1198253"/>
            <a:chOff x="5576876" y="2230747"/>
            <a:chExt cx="1669047" cy="1198253"/>
          </a:xfrm>
        </p:grpSpPr>
        <p:sp>
          <p:nvSpPr>
            <p:cNvPr id="26" name="文本框 25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76876" y="2637526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 err="1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PolarDB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6876" y="3121223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PolarDB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89084" y="2876334"/>
            <a:ext cx="2108269" cy="1198253"/>
            <a:chOff x="8704421" y="2230747"/>
            <a:chExt cx="2108269" cy="1198253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223074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04421" y="2637526"/>
              <a:ext cx="210826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10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j-cs"/>
                </a:rPr>
                <a:t>云工开物计划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04421" y="3121223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ysClr val="window" lastClr="FFFFFF">
                      <a:lumMod val="65000"/>
                    </a:sysClr>
                  </a:solidFill>
                  <a:latin typeface="Arial" panose="020B0604020202090204"/>
                  <a:ea typeface="微软雅黑" panose="020B0503020204020204" pitchFamily="34" charset="-122"/>
                </a:rPr>
                <a:t>Billing Methods</a:t>
              </a:r>
              <a:endPara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85242" y="4587148"/>
            <a:ext cx="3153364" cy="1269321"/>
            <a:chOff x="5576876" y="3877910"/>
            <a:chExt cx="3153364" cy="1269321"/>
          </a:xfrm>
        </p:grpSpPr>
        <p:sp>
          <p:nvSpPr>
            <p:cNvPr id="34" name="文本框 33"/>
            <p:cNvSpPr txBox="1"/>
            <p:nvPr/>
          </p:nvSpPr>
          <p:spPr>
            <a:xfrm>
              <a:off x="5576876" y="387791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98052">
                        <a:schemeClr val="bg1"/>
                      </a:gs>
                      <a:gs pos="0">
                        <a:srgbClr val="1C6299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76876" y="4297691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快速上手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76876" y="4839454"/>
              <a:ext cx="3153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Getting Started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933" y="870126"/>
            <a:ext cx="1601400" cy="5445722"/>
            <a:chOff x="457933" y="870126"/>
            <a:chExt cx="1601400" cy="5445722"/>
          </a:xfrm>
        </p:grpSpPr>
        <p:sp>
          <p:nvSpPr>
            <p:cNvPr id="37" name="文本框 36"/>
            <p:cNvSpPr txBox="1"/>
            <p:nvPr/>
          </p:nvSpPr>
          <p:spPr>
            <a:xfrm rot="16200000">
              <a:off x="-1541653" y="2869712"/>
              <a:ext cx="5445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Contents</a:t>
              </a: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.</a:t>
              </a:r>
              <a:endParaRPr kumimoji="0" lang="zh-CN" altLang="en-US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0669" y="5117804"/>
              <a:ext cx="738664" cy="11695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80" y="4254448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云工开物计划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26C57B0-8197-3EDF-2297-E1EA146F3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703" y="1233928"/>
            <a:ext cx="7802918" cy="4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0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计费方式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A438AD-2030-10CC-260F-6BCBE876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67581"/>
            <a:ext cx="11999045" cy="4711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723A284-E447-085F-C32B-4D11F1D7AB53}"/>
                  </a:ext>
                </a:extLst>
              </p14:cNvPr>
              <p14:cNvContentPartPr/>
              <p14:nvPr/>
            </p14:nvContentPartPr>
            <p14:xfrm>
              <a:off x="3377807" y="2838078"/>
              <a:ext cx="200520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723A284-E447-085F-C32B-4D11F1D7AB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3807" y="2730078"/>
                <a:ext cx="2112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4E85624-8EE9-6878-2FA1-E968D0CE4626}"/>
                  </a:ext>
                </a:extLst>
              </p14:cNvPr>
              <p14:cNvContentPartPr/>
              <p14:nvPr/>
            </p14:nvContentPartPr>
            <p14:xfrm>
              <a:off x="5915447" y="2838078"/>
              <a:ext cx="210420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4E85624-8EE9-6878-2FA1-E968D0CE46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1807" y="2730078"/>
                <a:ext cx="2211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1F9A19C-5C54-A5FC-1F10-0A4E08CEF576}"/>
                  </a:ext>
                </a:extLst>
              </p14:cNvPr>
              <p14:cNvContentPartPr/>
              <p14:nvPr/>
            </p14:nvContentPartPr>
            <p14:xfrm>
              <a:off x="1893887" y="3192678"/>
              <a:ext cx="49752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1F9A19C-5C54-A5FC-1F10-0A4E08CEF5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0247" y="3084678"/>
                <a:ext cx="605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DEC865-F19E-A8F6-5718-1CD75AB4354F}"/>
                  </a:ext>
                </a:extLst>
              </p14:cNvPr>
              <p14:cNvContentPartPr/>
              <p14:nvPr/>
            </p14:nvContentPartPr>
            <p14:xfrm>
              <a:off x="400967" y="4918878"/>
              <a:ext cx="8301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DEC865-F19E-A8F6-5718-1CD75AB435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6967" y="4810878"/>
                <a:ext cx="9378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2CA3CF6-1E29-6A91-97D9-DFEBA0167109}"/>
              </a:ext>
            </a:extLst>
          </p:cNvPr>
          <p:cNvSpPr txBox="1"/>
          <p:nvPr/>
        </p:nvSpPr>
        <p:spPr>
          <a:xfrm>
            <a:off x="4996543" y="1295400"/>
            <a:ext cx="2405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免费试用</a:t>
            </a:r>
            <a:r>
              <a:rPr lang="en-US" altLang="zh-CN" sz="2000" dirty="0" err="1"/>
              <a:t>PolarDB</a:t>
            </a:r>
            <a:r>
              <a:rPr lang="zh-CN" altLang="en-US" sz="2000" dirty="0"/>
              <a:t>所使用的计费方式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计费方式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14:cNvPr>
              <p14:cNvContentPartPr/>
              <p14:nvPr/>
            </p14:nvContentPartPr>
            <p14:xfrm>
              <a:off x="1791287" y="158598"/>
              <a:ext cx="6840" cy="6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9E7ADDB-C445-A915-1C6E-5F7D976A63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5167" y="152478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C5CD332-595D-078B-ABFB-E79F2BBD6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0413"/>
            <a:ext cx="12263237" cy="58540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7EFE0E2-5481-BC27-7CB9-8A75B4B21FB0}"/>
                  </a:ext>
                </a:extLst>
              </p14:cNvPr>
              <p14:cNvContentPartPr/>
              <p14:nvPr/>
            </p14:nvContentPartPr>
            <p14:xfrm>
              <a:off x="5318207" y="2856798"/>
              <a:ext cx="10537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7EFE0E2-5481-BC27-7CB9-8A75B4B21F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64207" y="2748798"/>
                <a:ext cx="1161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2DDC3CF-7245-3F10-11DD-5E30A7E0AE9D}"/>
                  </a:ext>
                </a:extLst>
              </p14:cNvPr>
              <p14:cNvContentPartPr/>
              <p14:nvPr/>
            </p14:nvContentPartPr>
            <p14:xfrm>
              <a:off x="1343447" y="2856798"/>
              <a:ext cx="21456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2DDC3CF-7245-3F10-11DD-5E30A7E0AE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9447" y="2748798"/>
                <a:ext cx="225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77A0216-5ACA-E6F3-6E78-CC06362107E5}"/>
                  </a:ext>
                </a:extLst>
              </p14:cNvPr>
              <p14:cNvContentPartPr/>
              <p14:nvPr/>
            </p14:nvContentPartPr>
            <p14:xfrm>
              <a:off x="7361927" y="2856798"/>
              <a:ext cx="88488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77A0216-5ACA-E6F3-6E78-CC06362107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7927" y="2748798"/>
                <a:ext cx="992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F9320C1-0B73-1B81-7D3E-8745C5C49055}"/>
                  </a:ext>
                </a:extLst>
              </p14:cNvPr>
              <p14:cNvContentPartPr/>
              <p14:nvPr/>
            </p14:nvContentPartPr>
            <p14:xfrm>
              <a:off x="774287" y="4442958"/>
              <a:ext cx="88560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F9320C1-0B73-1B81-7D3E-8745C5C490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287" y="4334958"/>
                <a:ext cx="99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9ED5DD0-3900-2F67-920D-D98B0847F090}"/>
                  </a:ext>
                </a:extLst>
              </p14:cNvPr>
              <p14:cNvContentPartPr/>
              <p14:nvPr/>
            </p14:nvContentPartPr>
            <p14:xfrm>
              <a:off x="2995127" y="6038478"/>
              <a:ext cx="70452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9ED5DD0-3900-2F67-920D-D98B0847F0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41127" y="5930478"/>
                <a:ext cx="812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5B13A1D-67F4-C72D-1486-3055454781CD}"/>
                  </a:ext>
                </a:extLst>
              </p14:cNvPr>
              <p14:cNvContentPartPr/>
              <p14:nvPr/>
            </p14:nvContentPartPr>
            <p14:xfrm>
              <a:off x="9554327" y="6038478"/>
              <a:ext cx="91944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5B13A1D-67F4-C72D-1486-3055454781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00687" y="5930478"/>
                <a:ext cx="1027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E52D716-F45D-7292-9A82-EC3A622933F0}"/>
                  </a:ext>
                </a:extLst>
              </p14:cNvPr>
              <p14:cNvContentPartPr/>
              <p14:nvPr/>
            </p14:nvContentPartPr>
            <p14:xfrm>
              <a:off x="10711727" y="6038478"/>
              <a:ext cx="82800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E52D716-F45D-7292-9A82-EC3A622933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57727" y="5930478"/>
                <a:ext cx="93564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7192AE7-9D30-BEB4-D1CE-0B5B37EB6404}"/>
              </a:ext>
            </a:extLst>
          </p:cNvPr>
          <p:cNvCxnSpPr>
            <a:cxnSpLocks/>
          </p:cNvCxnSpPr>
          <p:nvPr/>
        </p:nvCxnSpPr>
        <p:spPr>
          <a:xfrm>
            <a:off x="6279502" y="3004457"/>
            <a:ext cx="3974841" cy="262237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 形 1">
            <a:extLst>
              <a:ext uri="{FF2B5EF4-FFF2-40B4-BE49-F238E27FC236}">
                <a16:creationId xmlns:a16="http://schemas.microsoft.com/office/drawing/2014/main" id="{A45CBFC4-9FC5-9519-8ED0-C6FF023952E0}"/>
              </a:ext>
            </a:extLst>
          </p:cNvPr>
          <p:cNvSpPr/>
          <p:nvPr/>
        </p:nvSpPr>
        <p:spPr>
          <a:xfrm rot="19112196">
            <a:off x="5048574" y="636356"/>
            <a:ext cx="2057399" cy="921588"/>
          </a:xfrm>
          <a:prstGeom prst="corne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B639E0-B1AA-C15F-575C-7F17871685D6}"/>
              </a:ext>
            </a:extLst>
          </p:cNvPr>
          <p:cNvSpPr txBox="1"/>
          <p:nvPr/>
        </p:nvSpPr>
        <p:spPr>
          <a:xfrm>
            <a:off x="7222554" y="1008555"/>
            <a:ext cx="2331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免费试用期结束后我们采用的方式</a:t>
            </a:r>
          </a:p>
        </p:txBody>
      </p:sp>
    </p:spTree>
    <p:extLst>
      <p:ext uri="{BB962C8B-B14F-4D97-AF65-F5344CB8AC3E}">
        <p14:creationId xmlns:p14="http://schemas.microsoft.com/office/powerpoint/2010/main" val="3203168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458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/>
                <a:ea typeface="微软雅黑" panose="020B0503020204020204" pitchFamily="34" charset="-122"/>
              </a:rPr>
              <a:t>快速上手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71438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ysClr val="window" lastClr="FFFFFF">
                    <a:lumMod val="65000"/>
                  </a:sysClr>
                </a:solidFill>
                <a:latin typeface="Arial" panose="020B0604020202090204"/>
                <a:ea typeface="微软雅黑" panose="020B0503020204020204" pitchFamily="34" charset="-122"/>
              </a:rPr>
              <a:t>Getting Started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200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传统</a:t>
            </a:r>
            <a:r>
              <a:rPr lang="en-US" altLang="zh-CN" sz="3200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IT VS </a:t>
            </a:r>
            <a:r>
              <a:rPr lang="zh-CN" altLang="en-US" sz="3200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云计算</a:t>
            </a:r>
            <a:r>
              <a:rPr lang="en-US" altLang="zh-CN" sz="3200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——</a:t>
            </a:r>
            <a:r>
              <a:rPr lang="zh-CN" altLang="en-US" sz="3200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云原生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>
                <a:solidFill>
                  <a:prstClr val="white">
                    <a:lumMod val="75000"/>
                  </a:prstClr>
                </a:solidFill>
                <a:latin typeface="Arial" panose="020B0604020202090204"/>
                <a:ea typeface="微软雅黑" panose="020B0503020204020204" pitchFamily="34" charset="-122"/>
              </a:rPr>
              <a:t>TRADITIONAL VERSUS CLOUD</a:t>
            </a:r>
            <a:endParaRPr lang="zh-CN" altLang="en-US" dirty="0">
              <a:solidFill>
                <a:prstClr val="white">
                  <a:lumMod val="75000"/>
                </a:prstClr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4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1B23842-F9E4-056A-0586-259B6951CA3A}"/>
              </a:ext>
            </a:extLst>
          </p:cNvPr>
          <p:cNvSpPr/>
          <p:nvPr/>
        </p:nvSpPr>
        <p:spPr>
          <a:xfrm>
            <a:off x="203760" y="3265816"/>
            <a:ext cx="11419007" cy="29891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传统</a:t>
            </a:r>
            <a:r>
              <a:rPr lang="en-US" altLang="zh-CN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IT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基础设施构建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/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云计算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" name="TextBox 205">
            <a:extLst>
              <a:ext uri="{FF2B5EF4-FFF2-40B4-BE49-F238E27FC236}">
                <a16:creationId xmlns:a16="http://schemas.microsoft.com/office/drawing/2014/main" id="{FA5DB17B-0FCE-ADF1-41BC-D554EAB199DC}"/>
              </a:ext>
            </a:extLst>
          </p:cNvPr>
          <p:cNvSpPr txBox="1"/>
          <p:nvPr/>
        </p:nvSpPr>
        <p:spPr>
          <a:xfrm>
            <a:off x="3575545" y="3550010"/>
            <a:ext cx="2431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租用互联网数据中心机房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05">
            <a:extLst>
              <a:ext uri="{FF2B5EF4-FFF2-40B4-BE49-F238E27FC236}">
                <a16:creationId xmlns:a16="http://schemas.microsoft.com/office/drawing/2014/main" id="{AA2F5E40-6F35-7A4C-C4B6-B4C0BD76FDA9}"/>
              </a:ext>
            </a:extLst>
          </p:cNvPr>
          <p:cNvSpPr txBox="1"/>
          <p:nvPr/>
        </p:nvSpPr>
        <p:spPr>
          <a:xfrm>
            <a:off x="6330962" y="3690975"/>
            <a:ext cx="243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购买</a:t>
            </a: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05">
            <a:extLst>
              <a:ext uri="{FF2B5EF4-FFF2-40B4-BE49-F238E27FC236}">
                <a16:creationId xmlns:a16="http://schemas.microsoft.com/office/drawing/2014/main" id="{64C4B7F8-8721-AD71-E7FD-72A2DFB4919B}"/>
              </a:ext>
            </a:extLst>
          </p:cNvPr>
          <p:cNvSpPr txBox="1"/>
          <p:nvPr/>
        </p:nvSpPr>
        <p:spPr>
          <a:xfrm>
            <a:off x="8884668" y="3690975"/>
            <a:ext cx="243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使用服务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2BA60-E6C1-A92B-004C-3F6AE5739D72}"/>
              </a:ext>
            </a:extLst>
          </p:cNvPr>
          <p:cNvSpPr txBox="1"/>
          <p:nvPr/>
        </p:nvSpPr>
        <p:spPr>
          <a:xfrm>
            <a:off x="6660995" y="4650080"/>
            <a:ext cx="2101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需要人工去预估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资源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、存储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空间等需求，按需购买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12FB0-DA05-0F9E-5306-9CB44F5CFE0C}"/>
              </a:ext>
            </a:extLst>
          </p:cNvPr>
          <p:cNvSpPr txBox="1"/>
          <p:nvPr/>
        </p:nvSpPr>
        <p:spPr>
          <a:xfrm>
            <a:off x="3793658" y="1604103"/>
            <a:ext cx="435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人工参与度极高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A5755D5-6458-D446-E65C-DC5129863897}"/>
              </a:ext>
            </a:extLst>
          </p:cNvPr>
          <p:cNvSpPr/>
          <p:nvPr/>
        </p:nvSpPr>
        <p:spPr>
          <a:xfrm>
            <a:off x="3005183" y="3952585"/>
            <a:ext cx="403363" cy="261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B806C5E-B372-E946-D980-D8037533AEEA}"/>
              </a:ext>
            </a:extLst>
          </p:cNvPr>
          <p:cNvSpPr/>
          <p:nvPr/>
        </p:nvSpPr>
        <p:spPr>
          <a:xfrm>
            <a:off x="6123033" y="3843375"/>
            <a:ext cx="403363" cy="261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1886FDA-2F12-9BDC-AEDB-24D834A2EDA4}"/>
              </a:ext>
            </a:extLst>
          </p:cNvPr>
          <p:cNvSpPr/>
          <p:nvPr/>
        </p:nvSpPr>
        <p:spPr>
          <a:xfrm>
            <a:off x="8644777" y="3821780"/>
            <a:ext cx="403363" cy="261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579C11-4012-9C6A-231E-AB3834CF9B89}"/>
              </a:ext>
            </a:extLst>
          </p:cNvPr>
          <p:cNvSpPr txBox="1"/>
          <p:nvPr/>
        </p:nvSpPr>
        <p:spPr>
          <a:xfrm>
            <a:off x="693783" y="4715123"/>
            <a:ext cx="200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需要人工去购买所需要的硬件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19910F-BA3D-1D00-A08A-E20AE1E9B021}"/>
              </a:ext>
            </a:extLst>
          </p:cNvPr>
          <p:cNvSpPr txBox="1"/>
          <p:nvPr/>
        </p:nvSpPr>
        <p:spPr>
          <a:xfrm>
            <a:off x="3827041" y="4715124"/>
            <a:ext cx="200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需要人工去租用数据中心机房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CDFAA2-BC34-2F75-EBE8-287AC98F1FF9}"/>
              </a:ext>
            </a:extLst>
          </p:cNvPr>
          <p:cNvSpPr txBox="1"/>
          <p:nvPr/>
        </p:nvSpPr>
        <p:spPr>
          <a:xfrm>
            <a:off x="9311980" y="4663544"/>
            <a:ext cx="189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由数据中心提供购买的服务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69C295-DEAF-0F22-9F3D-69996317C736}"/>
              </a:ext>
            </a:extLst>
          </p:cNvPr>
          <p:cNvSpPr txBox="1"/>
          <p:nvPr/>
        </p:nvSpPr>
        <p:spPr>
          <a:xfrm>
            <a:off x="125376" y="2573715"/>
            <a:ext cx="1995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构建流程</a:t>
            </a:r>
          </a:p>
        </p:txBody>
      </p:sp>
      <p:sp>
        <p:nvSpPr>
          <p:cNvPr id="17" name="TextBox 205">
            <a:extLst>
              <a:ext uri="{FF2B5EF4-FFF2-40B4-BE49-F238E27FC236}">
                <a16:creationId xmlns:a16="http://schemas.microsoft.com/office/drawing/2014/main" id="{A7D1B3AA-422A-3616-6A78-69C4A73F2794}"/>
              </a:ext>
            </a:extLst>
          </p:cNvPr>
          <p:cNvSpPr txBox="1"/>
          <p:nvPr/>
        </p:nvSpPr>
        <p:spPr>
          <a:xfrm>
            <a:off x="399918" y="3821780"/>
            <a:ext cx="243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采购硬件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70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199" y="-100014"/>
            <a:ext cx="6164944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latin typeface="Arial" panose="020B0604020202090204"/>
                <a:ea typeface="微软雅黑" panose="020B0503020204020204" pitchFamily="34" charset="-122"/>
              </a:rPr>
              <a:t>传统</a:t>
            </a:r>
            <a:r>
              <a:rPr lang="en-US" altLang="zh-CN" sz="2600" b="1" dirty="0">
                <a:latin typeface="Arial" panose="020B0604020202090204"/>
                <a:ea typeface="微软雅黑" panose="020B0503020204020204" pitchFamily="34" charset="-122"/>
              </a:rPr>
              <a:t>IT</a:t>
            </a:r>
            <a:r>
              <a:rPr lang="zh-CN" altLang="en-US" sz="2600" b="1" dirty="0">
                <a:latin typeface="Arial" panose="020B0604020202090204"/>
                <a:ea typeface="微软雅黑" panose="020B0503020204020204" pitchFamily="34" charset="-122"/>
              </a:rPr>
              <a:t>基础设施构建</a:t>
            </a:r>
            <a:r>
              <a:rPr lang="en-US" altLang="zh-CN" sz="2600" b="1" dirty="0">
                <a:latin typeface="Arial" panose="020B0604020202090204"/>
                <a:ea typeface="微软雅黑" panose="020B0503020204020204" pitchFamily="34" charset="-122"/>
              </a:rPr>
              <a:t>/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云计算</a:t>
            </a:r>
            <a:r>
              <a:rPr lang="en-US" altLang="zh-CN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——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</a:rPr>
              <a:t>云原生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2D5347-1328-0E87-3858-40771918D337}"/>
              </a:ext>
            </a:extLst>
          </p:cNvPr>
          <p:cNvSpPr txBox="1"/>
          <p:nvPr/>
        </p:nvSpPr>
        <p:spPr>
          <a:xfrm>
            <a:off x="660400" y="2536448"/>
            <a:ext cx="7119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</a:t>
            </a: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原生</a:t>
            </a:r>
            <a:r>
              <a:rPr lang="zh-CN" altLang="zh-CN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EDB683-5105-DBD9-A52E-2608223C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99" y="3672935"/>
            <a:ext cx="5839996" cy="28782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5768A5-A773-13C6-B79E-89F3D59F2325}"/>
              </a:ext>
            </a:extLst>
          </p:cNvPr>
          <p:cNvSpPr txBox="1"/>
          <p:nvPr/>
        </p:nvSpPr>
        <p:spPr>
          <a:xfrm>
            <a:off x="6952531" y="4173399"/>
            <a:ext cx="405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云厂商根据需求进行资源分配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，无需用户人工预估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智能、高效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3D7278-5637-8B54-4DF2-0D0AC1D53049}"/>
              </a:ext>
            </a:extLst>
          </p:cNvPr>
          <p:cNvSpPr txBox="1"/>
          <p:nvPr/>
        </p:nvSpPr>
        <p:spPr>
          <a:xfrm>
            <a:off x="3810429" y="1541046"/>
            <a:ext cx="435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无需人工高度参与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3C9D26-AEBE-1481-2CA5-677E2DD7F706}"/>
              </a:ext>
            </a:extLst>
          </p:cNvPr>
          <p:cNvSpPr txBox="1"/>
          <p:nvPr/>
        </p:nvSpPr>
        <p:spPr>
          <a:xfrm>
            <a:off x="2246178" y="2567225"/>
            <a:ext cx="689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可以代替人工智能地管理资源，智能地分配资源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068226-5FBE-2970-F547-0093D7F27D8C}"/>
              </a:ext>
            </a:extLst>
          </p:cNvPr>
          <p:cNvSpPr txBox="1"/>
          <p:nvPr/>
        </p:nvSpPr>
        <p:spPr>
          <a:xfrm>
            <a:off x="1923962" y="4079284"/>
            <a:ext cx="1355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智能分配资源例子</a:t>
            </a:r>
          </a:p>
        </p:txBody>
      </p:sp>
    </p:spTree>
    <p:extLst>
      <p:ext uri="{BB962C8B-B14F-4D97-AF65-F5344CB8AC3E}">
        <p14:creationId xmlns:p14="http://schemas.microsoft.com/office/powerpoint/2010/main" val="3789901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传统数据库 </a:t>
            </a:r>
            <a:r>
              <a:rPr lang="en-US" altLang="zh-CN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VS </a:t>
            </a:r>
            <a:r>
              <a:rPr lang="zh-CN" altLang="en-US" spc="300" dirty="0">
                <a:solidFill>
                  <a:srgbClr val="44546A">
                    <a:lumMod val="50000"/>
                  </a:srgbClr>
                </a:solidFill>
                <a:latin typeface="Arial" panose="020B0604020202090204"/>
                <a:ea typeface="微软雅黑" panose="020B0503020204020204" pitchFamily="34" charset="-122"/>
              </a:rPr>
              <a:t>云数据库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dirty="0">
                <a:solidFill>
                  <a:prstClr val="white">
                    <a:lumMod val="75000"/>
                  </a:prstClr>
                </a:solidFill>
                <a:latin typeface="Arial" panose="020B0604020202090204"/>
                <a:ea typeface="微软雅黑" panose="020B0503020204020204" pitchFamily="34" charset="-122"/>
              </a:rPr>
              <a:t>TRADITIONAL VERSUS CLOUD</a:t>
            </a:r>
            <a:endParaRPr lang="zh-CN" altLang="en-US" dirty="0">
              <a:solidFill>
                <a:prstClr val="white">
                  <a:lumMod val="75000"/>
                </a:prstClr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7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5" name="TextBox 205"/>
          <p:cNvSpPr txBox="1"/>
          <p:nvPr/>
        </p:nvSpPr>
        <p:spPr>
          <a:xfrm>
            <a:off x="1047294" y="1847085"/>
            <a:ext cx="335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对数据的延迟敏感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05"/>
          <p:cNvSpPr txBox="1"/>
          <p:nvPr/>
        </p:nvSpPr>
        <p:spPr>
          <a:xfrm>
            <a:off x="707192" y="4113897"/>
            <a:ext cx="81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OLAP(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在线分析处理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进行数据分析，时间成本高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05"/>
          <p:cNvSpPr txBox="1"/>
          <p:nvPr/>
        </p:nvSpPr>
        <p:spPr>
          <a:xfrm>
            <a:off x="707192" y="3031496"/>
            <a:ext cx="70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存储需求量高，但数据库存储容量上限低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05"/>
          <p:cNvSpPr txBox="1"/>
          <p:nvPr/>
        </p:nvSpPr>
        <p:spPr>
          <a:xfrm>
            <a:off x="945122" y="5144771"/>
            <a:ext cx="743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对于突发的、超出预期的流量需要提前人工预估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0" name="矩形 3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4" name="组合 4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5" name="椭圆 4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传统数据库 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VS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云数据库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6000C4-4947-2ACD-7AF5-781F83B338A7}"/>
              </a:ext>
            </a:extLst>
          </p:cNvPr>
          <p:cNvSpPr txBox="1"/>
          <p:nvPr/>
        </p:nvSpPr>
        <p:spPr>
          <a:xfrm>
            <a:off x="1283780" y="2388467"/>
            <a:ext cx="94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数据库的更新速度需要跟上业务数据的变化速度，例如</a:t>
            </a:r>
            <a:r>
              <a:rPr lang="en-US" altLang="zh-CN" dirty="0"/>
              <a:t>12306</a:t>
            </a:r>
            <a:r>
              <a:rPr lang="zh-CN" altLang="en-US" dirty="0"/>
              <a:t>购票系统中的余票数量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2DB029-5782-270B-BAF9-173D9C36CBE7}"/>
              </a:ext>
            </a:extLst>
          </p:cNvPr>
          <p:cNvSpPr txBox="1"/>
          <p:nvPr/>
        </p:nvSpPr>
        <p:spPr>
          <a:xfrm>
            <a:off x="1265009" y="3562806"/>
            <a:ext cx="94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例如传统数据库无法存储</a:t>
            </a:r>
            <a:r>
              <a:rPr lang="en-US" altLang="zh-CN" dirty="0"/>
              <a:t>100TB</a:t>
            </a:r>
            <a:r>
              <a:rPr lang="zh-CN" altLang="en-US" dirty="0"/>
              <a:t>的内容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71A531-B90B-FCCA-4606-D9EA496DE222}"/>
              </a:ext>
            </a:extLst>
          </p:cNvPr>
          <p:cNvSpPr txBox="1"/>
          <p:nvPr/>
        </p:nvSpPr>
        <p:spPr>
          <a:xfrm>
            <a:off x="1283779" y="4610076"/>
            <a:ext cx="100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例如要从</a:t>
            </a:r>
            <a:r>
              <a:rPr lang="en-US" altLang="zh-CN" dirty="0"/>
              <a:t>1000</a:t>
            </a:r>
            <a:r>
              <a:rPr lang="zh-CN" altLang="en-US" dirty="0"/>
              <a:t>个表里查询我们想要的数据，无法在短期时间内解决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C362C-51E8-58B9-11A7-B2719FA66F81}"/>
              </a:ext>
            </a:extLst>
          </p:cNvPr>
          <p:cNvSpPr txBox="1"/>
          <p:nvPr/>
        </p:nvSpPr>
        <p:spPr>
          <a:xfrm>
            <a:off x="1265009" y="5657346"/>
            <a:ext cx="983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例如双十一的订单量、交易流水等数据存储、分析需求量，需要人工去预估，再由人工根据需求购买相应服务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A9F0C0-CEF3-76B3-6272-4967FDFB69C7}"/>
              </a:ext>
            </a:extLst>
          </p:cNvPr>
          <p:cNvSpPr txBox="1"/>
          <p:nvPr/>
        </p:nvSpPr>
        <p:spPr>
          <a:xfrm>
            <a:off x="594090" y="115789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传统数据库所面临的挑战</a:t>
            </a:r>
          </a:p>
        </p:txBody>
      </p:sp>
    </p:spTree>
    <p:extLst>
      <p:ext uri="{BB962C8B-B14F-4D97-AF65-F5344CB8AC3E}">
        <p14:creationId xmlns:p14="http://schemas.microsoft.com/office/powerpoint/2010/main" val="911724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40" name="矩形 3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4" name="组合 4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5" name="椭圆 4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600" b="1" dirty="0">
                <a:latin typeface="Arial" panose="020B0604020202090204"/>
                <a:ea typeface="微软雅黑" panose="020B0503020204020204" pitchFamily="34" charset="-122"/>
                <a:cs typeface="+mn-cs"/>
              </a:rPr>
              <a:t>传统数据库 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VS 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云数据库</a:t>
            </a:r>
          </a:p>
        </p:txBody>
      </p:sp>
      <p:sp>
        <p:nvSpPr>
          <p:cNvPr id="11" name="TextBox 205">
            <a:extLst>
              <a:ext uri="{FF2B5EF4-FFF2-40B4-BE49-F238E27FC236}">
                <a16:creationId xmlns:a16="http://schemas.microsoft.com/office/drawing/2014/main" id="{D5422E69-9C03-BA44-0474-4F1C11B2F5C9}"/>
              </a:ext>
            </a:extLst>
          </p:cNvPr>
          <p:cNvSpPr txBox="1"/>
          <p:nvPr/>
        </p:nvSpPr>
        <p:spPr>
          <a:xfrm>
            <a:off x="707192" y="1873030"/>
            <a:ext cx="335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增大存储容量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05">
            <a:extLst>
              <a:ext uri="{FF2B5EF4-FFF2-40B4-BE49-F238E27FC236}">
                <a16:creationId xmlns:a16="http://schemas.microsoft.com/office/drawing/2014/main" id="{1C68E4E1-A901-6EC6-749E-3648C560F85A}"/>
              </a:ext>
            </a:extLst>
          </p:cNvPr>
          <p:cNvSpPr txBox="1"/>
          <p:nvPr/>
        </p:nvSpPr>
        <p:spPr>
          <a:xfrm>
            <a:off x="-1330772" y="4076789"/>
            <a:ext cx="81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增加数据副本数量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05">
            <a:extLst>
              <a:ext uri="{FF2B5EF4-FFF2-40B4-BE49-F238E27FC236}">
                <a16:creationId xmlns:a16="http://schemas.microsoft.com/office/drawing/2014/main" id="{F925ACE9-71B5-FA50-08D4-0DDE902D087E}"/>
              </a:ext>
            </a:extLst>
          </p:cNvPr>
          <p:cNvSpPr txBox="1"/>
          <p:nvPr/>
        </p:nvSpPr>
        <p:spPr>
          <a:xfrm>
            <a:off x="851338" y="2988021"/>
            <a:ext cx="381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增加计算节点数量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05">
            <a:extLst>
              <a:ext uri="{FF2B5EF4-FFF2-40B4-BE49-F238E27FC236}">
                <a16:creationId xmlns:a16="http://schemas.microsoft.com/office/drawing/2014/main" id="{F092889B-1F5E-3611-718D-BD71047C7A55}"/>
              </a:ext>
            </a:extLst>
          </p:cNvPr>
          <p:cNvSpPr txBox="1"/>
          <p:nvPr/>
        </p:nvSpPr>
        <p:spPr>
          <a:xfrm>
            <a:off x="1129204" y="5092561"/>
            <a:ext cx="299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增强数据安全性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37B4C9-7CFB-5093-5930-657ADDF61E26}"/>
              </a:ext>
            </a:extLst>
          </p:cNvPr>
          <p:cNvSpPr txBox="1"/>
          <p:nvPr/>
        </p:nvSpPr>
        <p:spPr>
          <a:xfrm>
            <a:off x="1283780" y="2388467"/>
            <a:ext cx="94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 err="1"/>
              <a:t>PolarDB</a:t>
            </a:r>
            <a:r>
              <a:rPr lang="zh-CN" altLang="en-US" dirty="0"/>
              <a:t>的存储容量可以达到</a:t>
            </a:r>
            <a:r>
              <a:rPr lang="en-US" altLang="zh-CN" dirty="0"/>
              <a:t>100TB</a:t>
            </a:r>
            <a:r>
              <a:rPr lang="zh-CN" altLang="en-US" dirty="0"/>
              <a:t>往上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98F9E3-3BCC-41C3-020C-D7A15223F8A5}"/>
              </a:ext>
            </a:extLst>
          </p:cNvPr>
          <p:cNvSpPr txBox="1"/>
          <p:nvPr/>
        </p:nvSpPr>
        <p:spPr>
          <a:xfrm>
            <a:off x="1265009" y="3562806"/>
            <a:ext cx="94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 err="1"/>
              <a:t>PolarDB</a:t>
            </a:r>
            <a:r>
              <a:rPr lang="zh-CN" altLang="en-US" dirty="0"/>
              <a:t>的计算节点数量可增加到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53EBC7-8416-E277-EBE3-8B05836C461C}"/>
              </a:ext>
            </a:extLst>
          </p:cNvPr>
          <p:cNvSpPr txBox="1"/>
          <p:nvPr/>
        </p:nvSpPr>
        <p:spPr>
          <a:xfrm>
            <a:off x="1283779" y="4610076"/>
            <a:ext cx="100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 err="1"/>
              <a:t>PolarDB</a:t>
            </a:r>
            <a:r>
              <a:rPr lang="zh-CN" altLang="en-US" dirty="0"/>
              <a:t>增加了多个只读节点，增强业务能力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648A40-62DD-455A-3E89-DF27F865FA34}"/>
              </a:ext>
            </a:extLst>
          </p:cNvPr>
          <p:cNvSpPr txBox="1"/>
          <p:nvPr/>
        </p:nvSpPr>
        <p:spPr>
          <a:xfrm>
            <a:off x="1265009" y="5657346"/>
            <a:ext cx="98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 err="1"/>
              <a:t>PolarDB</a:t>
            </a:r>
            <a:r>
              <a:rPr lang="zh-CN" altLang="en-US" dirty="0"/>
              <a:t>通过</a:t>
            </a:r>
            <a:r>
              <a:rPr lang="en-US" altLang="zh-CN" dirty="0"/>
              <a:t>SSL</a:t>
            </a:r>
            <a:r>
              <a:rPr lang="zh-CN" altLang="en-US" dirty="0"/>
              <a:t>加密、脱敏查询、监控</a:t>
            </a:r>
            <a:r>
              <a:rPr lang="en-US" altLang="zh-CN" dirty="0"/>
              <a:t>SQL</a:t>
            </a:r>
            <a:r>
              <a:rPr lang="zh-CN" altLang="en-US" dirty="0"/>
              <a:t>指令等操作，增强数据的安全性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EAA265-47C6-9C65-DF52-9D1B7B804F26}"/>
              </a:ext>
            </a:extLst>
          </p:cNvPr>
          <p:cNvSpPr txBox="1"/>
          <p:nvPr/>
        </p:nvSpPr>
        <p:spPr>
          <a:xfrm>
            <a:off x="594090" y="115789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云数据库的应对措施</a:t>
            </a:r>
          </a:p>
        </p:txBody>
      </p:sp>
    </p:spTree>
    <p:extLst>
      <p:ext uri="{BB962C8B-B14F-4D97-AF65-F5344CB8AC3E}">
        <p14:creationId xmlns:p14="http://schemas.microsoft.com/office/powerpoint/2010/main" val="572894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B6298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B6298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PolarDB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 err="1">
                <a:solidFill>
                  <a:sysClr val="window" lastClr="FFFFFF">
                    <a:lumMod val="65000"/>
                  </a:sysClr>
                </a:solidFill>
                <a:latin typeface="Arial" panose="020B0604020202090204"/>
                <a:ea typeface="微软雅黑" panose="020B0503020204020204" pitchFamily="34" charset="-122"/>
              </a:rPr>
              <a:t>PolarDB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B6298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5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1017</Words>
  <Application>Microsoft Office PowerPoint</Application>
  <PresentationFormat>宽屏</PresentationFormat>
  <Paragraphs>211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微软雅黑</vt:lpstr>
      <vt:lpstr>Arial</vt:lpstr>
      <vt:lpstr>Calibri</vt:lpstr>
      <vt:lpstr>Calibri Light</vt:lpstr>
      <vt:lpstr>Impact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Zhao Ying</cp:lastModifiedBy>
  <cp:revision>70</cp:revision>
  <dcterms:created xsi:type="dcterms:W3CDTF">2021-10-20T05:47:15Z</dcterms:created>
  <dcterms:modified xsi:type="dcterms:W3CDTF">2024-04-22T00:53:58Z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